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84" r:id="rId3"/>
    <p:sldId id="287" r:id="rId4"/>
    <p:sldId id="286" r:id="rId5"/>
    <p:sldId id="283" r:id="rId6"/>
    <p:sldId id="274" r:id="rId7"/>
    <p:sldId id="273" r:id="rId8"/>
    <p:sldId id="280" r:id="rId9"/>
    <p:sldId id="282" r:id="rId10"/>
    <p:sldId id="271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8" r:id="rId23"/>
    <p:sldId id="288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85088-5B24-4A51-930A-40E1CB30EEA1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1946F-3DF5-4B9B-AE8C-278708E69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946F-3DF5-4B9B-AE8C-278708E6940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с сайта: </a:t>
            </a:r>
            <a:r>
              <a:rPr lang="en-US" dirty="0" smtClean="0"/>
              <a:t>http://ru.wikipedia.org/wiki/%C0%E7%E1%F3%F7%ED%E0%FF_%EC%EE%EB%E8%F2%E2%E0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946F-3DF5-4B9B-AE8C-278708E6940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Елизаветы </a:t>
            </a:r>
            <a:r>
              <a:rPr lang="ru-RU" dirty="0" err="1" smtClean="0"/>
              <a:t>Бём</a:t>
            </a:r>
            <a:r>
              <a:rPr lang="ru-RU" dirty="0" smtClean="0"/>
              <a:t> (19 век)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946F-3DF5-4B9B-AE8C-278708E6940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Андрея </a:t>
            </a:r>
            <a:r>
              <a:rPr lang="ru-RU" dirty="0" err="1" smtClean="0"/>
              <a:t>Татарко</a:t>
            </a:r>
            <a:r>
              <a:rPr lang="ru-RU" dirty="0" smtClean="0"/>
              <a:t>, </a:t>
            </a:r>
            <a:r>
              <a:rPr lang="en-US" dirty="0" smtClean="0"/>
              <a:t>http://www.russiancreators.ru/gallery/projects/v-mire-mydrih-mislei--smyci-/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946F-3DF5-4B9B-AE8C-278708E6940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lovo.isu.ru/12345/kirill_mephodiy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-main-pic" descr="Картинка 45 из 175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14422"/>
            <a:ext cx="3425276" cy="506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6248" y="164305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 широкой Руси – нашей матушке</a:t>
            </a:r>
            <a:br>
              <a:rPr lang="ru-RU" b="1" dirty="0" smtClean="0"/>
            </a:br>
            <a:r>
              <a:rPr lang="ru-RU" b="1" dirty="0" smtClean="0"/>
              <a:t>Колокольный звон разливается.</a:t>
            </a:r>
            <a:br>
              <a:rPr lang="ru-RU" b="1" dirty="0" smtClean="0"/>
            </a:br>
            <a:r>
              <a:rPr lang="ru-RU" b="1" dirty="0" smtClean="0"/>
              <a:t>Ныне братья святые Кирилл и </a:t>
            </a:r>
            <a:r>
              <a:rPr lang="ru-RU" b="1" dirty="0" err="1" smtClean="0"/>
              <a:t>Мефодий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 труды свои прославляются.</a:t>
            </a:r>
            <a:br>
              <a:rPr lang="ru-RU" b="1" dirty="0" smtClean="0"/>
            </a:br>
            <a:r>
              <a:rPr lang="ru-RU" b="1" dirty="0" smtClean="0"/>
              <a:t>Вспоминают Кирилла и </a:t>
            </a:r>
            <a:r>
              <a:rPr lang="ru-RU" b="1" dirty="0" err="1" smtClean="0"/>
              <a:t>Мефодия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Братьев славных, равноапостольных,</a:t>
            </a:r>
            <a:br>
              <a:rPr lang="ru-RU" b="1" dirty="0" smtClean="0"/>
            </a:br>
            <a:r>
              <a:rPr lang="ru-RU" b="1" dirty="0" smtClean="0"/>
              <a:t>В Белоруссии, в Македонии,</a:t>
            </a:r>
            <a:br>
              <a:rPr lang="ru-RU" b="1" dirty="0" smtClean="0"/>
            </a:br>
            <a:r>
              <a:rPr lang="ru-RU" b="1" dirty="0" smtClean="0"/>
              <a:t>В Польше, Чехии и Словакии,</a:t>
            </a:r>
            <a:br>
              <a:rPr lang="ru-RU" b="1" dirty="0" smtClean="0"/>
            </a:br>
            <a:r>
              <a:rPr lang="ru-RU" b="1" dirty="0" smtClean="0"/>
              <a:t>Хвалят братьев премудрых в Болгарии,</a:t>
            </a:r>
            <a:br>
              <a:rPr lang="ru-RU" b="1" dirty="0" smtClean="0"/>
            </a:br>
            <a:r>
              <a:rPr lang="ru-RU" b="1" dirty="0" smtClean="0"/>
              <a:t>В Украине, Хорватии, Сербии.</a:t>
            </a:r>
            <a:br>
              <a:rPr lang="ru-RU" b="1" dirty="0" smtClean="0"/>
            </a:br>
            <a:r>
              <a:rPr lang="ru-RU" b="1" dirty="0" smtClean="0"/>
              <a:t>Все народы, что пишут кириллицей,</a:t>
            </a:r>
            <a:br>
              <a:rPr lang="ru-RU" b="1" dirty="0" smtClean="0"/>
            </a:br>
            <a:r>
              <a:rPr lang="ru-RU" b="1" dirty="0" smtClean="0"/>
              <a:t>Что зовутся издревле славянскими,</a:t>
            </a:r>
            <a:br>
              <a:rPr lang="ru-RU" b="1" dirty="0" smtClean="0"/>
            </a:br>
            <a:r>
              <a:rPr lang="ru-RU" b="1" dirty="0" smtClean="0"/>
              <a:t>Славят подвиг первоучителей,</a:t>
            </a:r>
            <a:br>
              <a:rPr lang="ru-RU" b="1" dirty="0" smtClean="0"/>
            </a:br>
            <a:r>
              <a:rPr lang="ru-RU" b="1" dirty="0" smtClean="0"/>
              <a:t>Христианских своих просветителей.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357166"/>
            <a:ext cx="67866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24 мая</a:t>
            </a:r>
            <a:r>
              <a:rPr lang="ru-RU" b="1" i="1" dirty="0" smtClean="0">
                <a:solidFill>
                  <a:srgbClr val="FF0000"/>
                </a:solidFill>
              </a:rPr>
              <a:t> - Праздник славянской культуры и письменности в России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аз_13_13-14 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00042"/>
            <a:ext cx="1147459" cy="1643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1285860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 словом сим 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молюся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Богу: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4"/>
          <a:srcRect l="15403" t="17141" r="15403" b="2537"/>
          <a:stretch>
            <a:fillRect/>
          </a:stretch>
        </p:blipFill>
        <p:spPr>
          <a:xfrm>
            <a:off x="3857620" y="285728"/>
            <a:ext cx="1285884" cy="884045"/>
          </a:xfrm>
          <a:prstGeom prst="rect">
            <a:avLst/>
          </a:prstGeom>
        </p:spPr>
      </p:pic>
      <p:pic>
        <p:nvPicPr>
          <p:cNvPr id="8" name="Рисунок 7" descr="буки_03_12-13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285992"/>
            <a:ext cx="1571636" cy="1674396"/>
          </a:xfrm>
          <a:prstGeom prst="rect">
            <a:avLst/>
          </a:prstGeom>
        </p:spPr>
      </p:pic>
      <p:pic>
        <p:nvPicPr>
          <p:cNvPr id="9" name="Рисунок 8" descr="Рисунок3.png"/>
          <p:cNvPicPr>
            <a:picLocks noChangeAspect="1"/>
          </p:cNvPicPr>
          <p:nvPr/>
        </p:nvPicPr>
        <p:blipFill>
          <a:blip r:embed="rId6"/>
          <a:srcRect l="12556" t="4656" r="12557"/>
          <a:stretch>
            <a:fillRect/>
          </a:stretch>
        </p:blipFill>
        <p:spPr>
          <a:xfrm>
            <a:off x="3857620" y="2071678"/>
            <a:ext cx="1428760" cy="9049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0166" y="3000372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оже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всея̒ твари Зиждителю,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Рисунок4.png"/>
          <p:cNvPicPr>
            <a:picLocks noChangeAspect="1"/>
          </p:cNvPicPr>
          <p:nvPr/>
        </p:nvPicPr>
        <p:blipFill>
          <a:blip r:embed="rId7"/>
          <a:srcRect l="12779" t="3488" r="12375"/>
          <a:stretch>
            <a:fillRect/>
          </a:stretch>
        </p:blipFill>
        <p:spPr>
          <a:xfrm>
            <a:off x="3857620" y="3929066"/>
            <a:ext cx="1643074" cy="965976"/>
          </a:xfrm>
          <a:prstGeom prst="rect">
            <a:avLst/>
          </a:prstGeom>
        </p:spPr>
      </p:pic>
      <p:pic>
        <p:nvPicPr>
          <p:cNvPr id="12" name="Рисунок 11" descr="веди_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480" y="4143380"/>
            <a:ext cx="821693" cy="18293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14546" y="5143512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идимым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и невидимым,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аз_13_13-14 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906" y="428604"/>
            <a:ext cx="1185579" cy="1357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000108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оспода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Духа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посли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Живущаго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14290"/>
            <a:ext cx="1857388" cy="748731"/>
          </a:xfrm>
          <a:prstGeom prst="rect">
            <a:avLst/>
          </a:prstGeom>
        </p:spPr>
      </p:pic>
      <p:pic>
        <p:nvPicPr>
          <p:cNvPr id="8" name="Рисунок 7" descr="буки_03_12-13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86" y="2000240"/>
            <a:ext cx="1156350" cy="1783916"/>
          </a:xfrm>
          <a:prstGeom prst="rect">
            <a:avLst/>
          </a:prstGeom>
        </p:spPr>
      </p:pic>
      <p:pic>
        <p:nvPicPr>
          <p:cNvPr id="9" name="Рисунок 8" descr="Рисунок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1643050"/>
            <a:ext cx="1785950" cy="8837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71604" y="2428868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а вдохнет в сердце ми слово,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Рисунок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3000372"/>
            <a:ext cx="1681247" cy="857256"/>
          </a:xfrm>
          <a:prstGeom prst="rect">
            <a:avLst/>
          </a:prstGeom>
        </p:spPr>
      </p:pic>
      <p:pic>
        <p:nvPicPr>
          <p:cNvPr id="12" name="Рисунок 11" descr="веди_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9503" y="3571877"/>
            <a:ext cx="1066866" cy="13573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14546" y="3929066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же будет на успех всем,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Рисунок 14" descr="zivete_0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150" y="5000636"/>
            <a:ext cx="1420660" cy="12340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43108" y="5357826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ивущим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заповедех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Ти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Рисунок 16" descr="Рисунок1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3306" y="4500570"/>
            <a:ext cx="2257016" cy="857256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аз_13_13-14 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571480"/>
            <a:ext cx="1006015" cy="1357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92867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ело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бо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есть светильник жизни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000" y="108000"/>
            <a:ext cx="1588143" cy="857256"/>
          </a:xfrm>
          <a:prstGeom prst="rect">
            <a:avLst/>
          </a:prstGeom>
        </p:spPr>
      </p:pic>
      <p:pic>
        <p:nvPicPr>
          <p:cNvPr id="8" name="Рисунок 7" descr="буки_03_12-13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638" y="1928802"/>
            <a:ext cx="858698" cy="1783916"/>
          </a:xfrm>
          <a:prstGeom prst="rect">
            <a:avLst/>
          </a:prstGeom>
        </p:spPr>
      </p:pic>
      <p:pic>
        <p:nvPicPr>
          <p:cNvPr id="9" name="Рисунок 8" descr="Рисунок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1643050"/>
            <a:ext cx="1929875" cy="822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71604" y="2428868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акон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Твой, свет стезям,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Рисунок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2" y="3071810"/>
            <a:ext cx="1550289" cy="928694"/>
          </a:xfrm>
          <a:prstGeom prst="rect">
            <a:avLst/>
          </a:prstGeom>
        </p:spPr>
      </p:pic>
      <p:pic>
        <p:nvPicPr>
          <p:cNvPr id="12" name="Рисунок 11" descr="веди_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562" y="3643314"/>
            <a:ext cx="1316069" cy="12858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7356" y="3929066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же ищет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евангельска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слова,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Рисунок 14" descr="zivete_0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4414" y="5000636"/>
            <a:ext cx="707320" cy="12340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7356" y="5357826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просит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</a:rPr>
              <a:t>á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ры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Твоя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прияти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Рисунок 16" descr="Рисунок1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1934" y="4500570"/>
            <a:ext cx="1016370" cy="948361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аз_13_13-14 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646949"/>
            <a:ext cx="1147459" cy="1531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1285860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о крещению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обратишася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вси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285728"/>
            <a:ext cx="1928827" cy="1025645"/>
          </a:xfrm>
          <a:prstGeom prst="rect">
            <a:avLst/>
          </a:prstGeom>
        </p:spPr>
      </p:pic>
      <p:pic>
        <p:nvPicPr>
          <p:cNvPr id="8" name="Рисунок 7" descr="буки_03_12-13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2294637"/>
            <a:ext cx="834827" cy="1813796"/>
          </a:xfrm>
          <a:prstGeom prst="rect">
            <a:avLst/>
          </a:prstGeom>
        </p:spPr>
      </p:pic>
      <p:pic>
        <p:nvPicPr>
          <p:cNvPr id="9" name="Рисунок 8" descr="Рисунок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2000240"/>
            <a:ext cx="1927548" cy="10448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0166" y="3000372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юдие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Твои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нарещ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</a:rPr>
              <a:t>ú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ся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хотяще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Рисунок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3857628"/>
            <a:ext cx="2749620" cy="1000132"/>
          </a:xfrm>
          <a:prstGeom prst="rect">
            <a:avLst/>
          </a:prstGeom>
        </p:spPr>
      </p:pic>
      <p:pic>
        <p:nvPicPr>
          <p:cNvPr id="12" name="Рисунок 11" descr="веди_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4986" y="4274720"/>
            <a:ext cx="1651096" cy="17962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57422" y="4857760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илости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Твоя, Боже, просят зело.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аз_13_13-14 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91185"/>
            <a:ext cx="1428760" cy="1751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1071546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о мне ныне пространно слово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даждь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51997"/>
            <a:ext cx="1928827" cy="950230"/>
          </a:xfrm>
          <a:prstGeom prst="rect">
            <a:avLst/>
          </a:prstGeom>
        </p:spPr>
      </p:pic>
      <p:pic>
        <p:nvPicPr>
          <p:cNvPr id="8" name="Рисунок 7" descr="буки_03_12-13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571744"/>
            <a:ext cx="2012130" cy="1428759"/>
          </a:xfrm>
          <a:prstGeom prst="rect">
            <a:avLst/>
          </a:prstGeom>
        </p:spPr>
      </p:pic>
      <p:pic>
        <p:nvPicPr>
          <p:cNvPr id="9" name="Рисунок 8" descr="Рисунок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624" y="2214554"/>
            <a:ext cx="1671787" cy="10448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0166" y="3143248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тче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, Сыне и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Пресвятый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Д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</a:rPr>
              <a:t>ý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ше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Рисунок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929066"/>
            <a:ext cx="2176407" cy="1000132"/>
          </a:xfrm>
          <a:prstGeom prst="rect">
            <a:avLst/>
          </a:prstGeom>
        </p:spPr>
      </p:pic>
      <p:pic>
        <p:nvPicPr>
          <p:cNvPr id="12" name="Рисунок 11" descr="веди_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509" y="4286256"/>
            <a:ext cx="1426190" cy="16558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28794" y="492919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росящему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помощи от Тебе.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Рисунок 16" descr="т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9" y="4500583"/>
            <a:ext cx="1464904" cy="1428733"/>
          </a:xfrm>
          <a:prstGeom prst="rect">
            <a:avLst/>
          </a:prstGeom>
        </p:spPr>
      </p:pic>
      <p:pic>
        <p:nvPicPr>
          <p:cNvPr id="2" name="Рисунок 1" descr="аз_13_13-14 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428604"/>
            <a:ext cx="1336757" cy="1952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1071546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уце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бо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свои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выспрь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воздею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пр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</a:rPr>
              <a:t>ú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сно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14290"/>
            <a:ext cx="1714512" cy="1004128"/>
          </a:xfrm>
          <a:prstGeom prst="rect">
            <a:avLst/>
          </a:prstGeom>
        </p:spPr>
      </p:pic>
      <p:pic>
        <p:nvPicPr>
          <p:cNvPr id="8" name="Рисунок 7" descr="буки_03_12-13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2500306"/>
            <a:ext cx="1391574" cy="1713093"/>
          </a:xfrm>
          <a:prstGeom prst="rect">
            <a:avLst/>
          </a:prstGeom>
        </p:spPr>
      </p:pic>
      <p:pic>
        <p:nvPicPr>
          <p:cNvPr id="9" name="Рисунок 8" descr="Рисунок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2285992"/>
            <a:ext cx="1879567" cy="9286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7290" y="3286124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илу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прияти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и мудрость у Тебе.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7290" y="4786322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ы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бо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да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</a:rPr>
              <a:t>é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ши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достойным силу, ипостась же всякую цел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</a:rPr>
              <a:t>ú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ши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Рисунок 15" descr="Рисунок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868" y="3857628"/>
            <a:ext cx="2179289" cy="942014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аз_13_13-14 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427" y="391185"/>
            <a:ext cx="1153858" cy="1751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1071546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пование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всех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концев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земли,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002" y="251997"/>
            <a:ext cx="1690558" cy="950230"/>
          </a:xfrm>
          <a:prstGeom prst="rect">
            <a:avLst/>
          </a:prstGeom>
        </p:spPr>
      </p:pic>
      <p:pic>
        <p:nvPicPr>
          <p:cNvPr id="8" name="Рисунок 7" descr="буки_03_12-13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2318935"/>
            <a:ext cx="1313112" cy="1698612"/>
          </a:xfrm>
          <a:prstGeom prst="rect">
            <a:avLst/>
          </a:prstGeom>
        </p:spPr>
      </p:pic>
      <p:pic>
        <p:nvPicPr>
          <p:cNvPr id="9" name="Рисунок 8" descr="Рисунок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1857364"/>
            <a:ext cx="2354258" cy="1071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728" y="3000372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араона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мя злобы избави,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Рисунок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643314"/>
            <a:ext cx="2132478" cy="1143008"/>
          </a:xfrm>
          <a:prstGeom prst="rect">
            <a:avLst/>
          </a:prstGeom>
        </p:spPr>
      </p:pic>
      <p:pic>
        <p:nvPicPr>
          <p:cNvPr id="12" name="Рисунок 11" descr="веди_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3953" y="4357694"/>
            <a:ext cx="1388957" cy="16558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57422" y="4714884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ерувимску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ми мысль и ум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даждь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омега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95" y="1071546"/>
            <a:ext cx="2427504" cy="2500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2357430"/>
            <a:ext cx="6357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,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Честн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</a:rPr>
              <a:t>á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я Пресвятая Троице,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печаль мою 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на радость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преложи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857232"/>
            <a:ext cx="2593359" cy="1170856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аз_13_13-14 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28" y="714356"/>
            <a:ext cx="1099488" cy="1751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10" y="1285860"/>
            <a:ext cx="728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елом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</a:rPr>
              <a:t>ý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дренно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да начну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пис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</a:rPr>
              <a:t>á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ти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4390" y="251997"/>
            <a:ext cx="1443782" cy="950230"/>
          </a:xfrm>
          <a:prstGeom prst="rect">
            <a:avLst/>
          </a:prstGeom>
        </p:spPr>
      </p:pic>
      <p:pic>
        <p:nvPicPr>
          <p:cNvPr id="8" name="Рисунок 7" descr="буки_03_12-13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2649029"/>
            <a:ext cx="1009257" cy="1525900"/>
          </a:xfrm>
          <a:prstGeom prst="rect">
            <a:avLst/>
          </a:prstGeom>
        </p:spPr>
      </p:pic>
      <p:pic>
        <p:nvPicPr>
          <p:cNvPr id="9" name="Рисунок 8" descr="Рисунок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2143116"/>
            <a:ext cx="1999283" cy="10086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0166" y="3143248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удеса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Твои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предивные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зело,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Рисунок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2" y="3786190"/>
            <a:ext cx="1592960" cy="1071570"/>
          </a:xfrm>
          <a:prstGeom prst="rect">
            <a:avLst/>
          </a:prstGeom>
        </p:spPr>
      </p:pic>
      <p:pic>
        <p:nvPicPr>
          <p:cNvPr id="12" name="Рисунок 11" descr="веди_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28" y="4428861"/>
            <a:ext cx="1569066" cy="15811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28794" y="4929198"/>
            <a:ext cx="6715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естокрыл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</a:rPr>
              <a:t>á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тых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силу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восприиму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аз_13_13-14 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15" y="928670"/>
            <a:ext cx="1572788" cy="1500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1285860"/>
            <a:ext cx="74295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i="1" dirty="0" err="1" smtClean="0">
                <a:solidFill>
                  <a:schemeClr val="tx2">
                    <a:lumMod val="50000"/>
                  </a:schemeClr>
                </a:solidFill>
              </a:rPr>
              <a:t>ествую</a:t>
            </a:r>
            <a:r>
              <a:rPr lang="ru-RU" sz="3800" b="1" i="1" dirty="0" smtClean="0">
                <a:solidFill>
                  <a:schemeClr val="tx2">
                    <a:lumMod val="50000"/>
                  </a:schemeClr>
                </a:solidFill>
              </a:rPr>
              <a:t> ныне по следу учителю,</a:t>
            </a:r>
          </a:p>
          <a:p>
            <a:pPr algn="ctr"/>
            <a:r>
              <a:rPr lang="ru-RU" sz="3800" b="1" i="1" dirty="0" smtClean="0">
                <a:solidFill>
                  <a:schemeClr val="tx2">
                    <a:lumMod val="50000"/>
                  </a:schemeClr>
                </a:solidFill>
              </a:rPr>
              <a:t>имени его и делу </a:t>
            </a:r>
            <a:r>
              <a:rPr lang="ru-RU" sz="3800" b="1" i="1" dirty="0" err="1" smtClean="0">
                <a:solidFill>
                  <a:schemeClr val="tx2">
                    <a:lumMod val="50000"/>
                  </a:schemeClr>
                </a:solidFill>
              </a:rPr>
              <a:t>последуя</a:t>
            </a:r>
            <a:r>
              <a:rPr lang="ru-RU" sz="3800" b="1" i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ru-RU" sz="3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285728"/>
            <a:ext cx="1729534" cy="936016"/>
          </a:xfrm>
          <a:prstGeom prst="rect">
            <a:avLst/>
          </a:prstGeom>
        </p:spPr>
      </p:pic>
      <p:pic>
        <p:nvPicPr>
          <p:cNvPr id="9" name="Рисунок 8" descr="Рисунок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617488"/>
            <a:ext cx="1928826" cy="1235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7356" y="3786190"/>
            <a:ext cx="5643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Явн</a:t>
            </a:r>
            <a:r>
              <a:rPr lang="ru-RU" sz="4000" b="1" i="1" dirty="0" smtClean="0">
                <a:solidFill>
                  <a:srgbClr val="FF0000"/>
                </a:solidFill>
              </a:rPr>
              <a:t>ы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м сотворю евангельское слово,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хвалу воздавая Троице 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в Божестве.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Рисунок 14" descr="ы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3500621"/>
            <a:ext cx="1682293" cy="1809372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:\КИРИЛЛ и МЕФОДИЙ\AP8Gnlcgai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8604"/>
            <a:ext cx="5715040" cy="59838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аз_13_13-14 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929364"/>
            <a:ext cx="1303363" cy="1683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1285860"/>
            <a:ext cx="61436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i="1" dirty="0" smtClean="0">
                <a:solidFill>
                  <a:schemeClr val="tx2">
                    <a:lumMod val="50000"/>
                  </a:schemeClr>
                </a:solidFill>
              </a:rPr>
              <a:t>же поет всякий возраст, юн и стар своим разумом,</a:t>
            </a:r>
            <a:endParaRPr lang="ru-RU" sz="3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14290"/>
            <a:ext cx="1357322" cy="1176672"/>
          </a:xfrm>
          <a:prstGeom prst="rect">
            <a:avLst/>
          </a:prstGeom>
        </p:spPr>
      </p:pic>
      <p:pic>
        <p:nvPicPr>
          <p:cNvPr id="8" name="Рисунок 7" descr="буки_03_12-13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3500438"/>
            <a:ext cx="2285100" cy="2181526"/>
          </a:xfrm>
          <a:prstGeom prst="rect">
            <a:avLst/>
          </a:prstGeom>
        </p:spPr>
      </p:pic>
      <p:pic>
        <p:nvPicPr>
          <p:cNvPr id="9" name="Рисунок 8" descr="Рисунок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2428868"/>
            <a:ext cx="1643074" cy="14296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71604" y="3786190"/>
            <a:ext cx="6786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зык нов, хвалу </a:t>
            </a:r>
          </a:p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воздая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присно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Отцу, Сыну и 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Пресвятому Духу.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аз_12_11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16342"/>
            <a:ext cx="1143008" cy="184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1928802"/>
            <a:ext cx="7715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Ему же честь и держава и слава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от всея твари и дыхания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во вся веки и навеки.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Аминь.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 descr="омега_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409" y="4500570"/>
            <a:ext cx="1330847" cy="1802693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8794" y="428604"/>
            <a:ext cx="5173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«Гражданский алфавит»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G:\День славянской письменности\правка алфави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14744" y="1500174"/>
            <a:ext cx="5079949" cy="37925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1285860"/>
            <a:ext cx="321471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 Во времена Петра Великого были внесены изменения в начертания некоторых букв, а 11 букв были исключены из алфавита. Новый алфавит стал беднее по содержанию, но проще и более приспособлен к печатанию различных гражданских деловых бумаг. Он так и получил    название " гражданский </a:t>
            </a:r>
            <a:r>
              <a:rPr lang="ru-RU" sz="2000" b="1" i="1" dirty="0" smtClean="0"/>
              <a:t>" 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488" y="214290"/>
            <a:ext cx="3211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Русский алфавит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Documents and Settings\дима\Мои документы\Мои рисунки\333333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857232"/>
            <a:ext cx="6572296" cy="2043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КИРИЛЛ и МЕФОДИЙ\AP8Gnlcgai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000372"/>
            <a:ext cx="3357586" cy="351549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86380" y="3357562"/>
            <a:ext cx="2857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8" algn="ctr">
              <a:defRPr/>
            </a:pP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1918 году была проведена новая реформа алфавита, и кириллица потеряла еще четыре буквы: ять, и(I), ижицу, фиту. 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6" descr="G:\День славянской письменности\KirillMefod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85728"/>
            <a:ext cx="2928958" cy="474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857224" y="5072074"/>
            <a:ext cx="7286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Радуйтесь,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Мефодий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и Кирилл, народов славянских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богомудрые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учителя!</a:t>
            </a:r>
            <a:r>
              <a:rPr lang="ru-RU" sz="240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1000108"/>
            <a:ext cx="7429552" cy="5070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Церковнославянский язык: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был родной для всех славян, но не был никогда разговорным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язык богослужебный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высокий стиль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язык письменный, то что передается через тексты 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первый учебный предмет славян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обогащается, пополняется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 оскудевают носители языка (1918-1946 – годы богоборчества)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Картинки по запросу картина &quot;Как учились в русской школе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1600211" cy="3000396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«КАК УЧИЛИ ГРАМОТЕ НА РУСИ»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000108"/>
            <a:ext cx="6132782" cy="47069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285728"/>
            <a:ext cx="6368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«Азбуку  учат - во всю избу кричат»</a:t>
            </a:r>
            <a:endParaRPr lang="ru-RU" sz="2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голки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fileTP2Ly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28510"/>
            <a:ext cx="1967962" cy="51152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57488" y="1785926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ЗБУЧНАЯ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86050" y="3500438"/>
            <a:ext cx="485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6600"/>
                </a:solidFill>
              </a:rPr>
              <a:t>МОЛИТВА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голки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428604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Азбучная молитва </a:t>
            </a:r>
            <a:r>
              <a:rPr lang="ru-RU" sz="2400" b="1" dirty="0" smtClean="0"/>
              <a:t>– это стихотворная азбука.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1071546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Можно сказать, что азбучные молитвы - это первые славянские стихи.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285992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Первая азбучная молитва была написана учеником святого равноапостольного </a:t>
            </a:r>
            <a:r>
              <a:rPr lang="ru-RU" sz="2400" b="1" dirty="0" err="1" smtClean="0"/>
              <a:t>Мефодия</a:t>
            </a:r>
            <a:r>
              <a:rPr lang="ru-RU" sz="2400" b="1" dirty="0" smtClean="0"/>
              <a:t>,  выдающимся болгарским литератором и церковным деятелем </a:t>
            </a:r>
            <a:r>
              <a:rPr lang="ru-RU" sz="2400" b="1" dirty="0" smtClean="0">
                <a:solidFill>
                  <a:srgbClr val="0070C0"/>
                </a:solidFill>
              </a:rPr>
              <a:t>Константином </a:t>
            </a:r>
            <a:r>
              <a:rPr lang="ru-RU" sz="2400" b="1" dirty="0" err="1" smtClean="0">
                <a:solidFill>
                  <a:srgbClr val="0070C0"/>
                </a:solidFill>
              </a:rPr>
              <a:t>Преславским</a:t>
            </a:r>
            <a:r>
              <a:rPr lang="ru-RU" sz="2400" b="1" dirty="0" smtClean="0"/>
              <a:t> (епископом </a:t>
            </a:r>
            <a:r>
              <a:rPr lang="ru-RU" sz="2400" b="1" dirty="0" err="1" smtClean="0"/>
              <a:t>Преслава</a:t>
            </a:r>
            <a:r>
              <a:rPr lang="ru-RU" sz="2400" b="1" dirty="0" smtClean="0"/>
              <a:t> Великого), жившим в IX—X веках.</a:t>
            </a:r>
            <a:endParaRPr lang="ru-RU" sz="2400" b="1" dirty="0"/>
          </a:p>
        </p:txBody>
      </p:sp>
      <p:pic>
        <p:nvPicPr>
          <p:cNvPr id="9" name="Рисунок 8" descr="DidacticGospelAlphabetPrayerConstantinePreslav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4000504"/>
            <a:ext cx="1566227" cy="2164902"/>
          </a:xfrm>
          <a:prstGeom prst="rect">
            <a:avLst/>
          </a:prstGeom>
        </p:spPr>
      </p:pic>
      <p:pic>
        <p:nvPicPr>
          <p:cNvPr id="10" name="Рисунок 9" descr="2338-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5500693" y="5342721"/>
            <a:ext cx="1095585" cy="69178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голки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idacticGospelAlphabetPrayerConstantinePreslavs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85728"/>
            <a:ext cx="4514674" cy="62188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3071810"/>
            <a:ext cx="29289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Текст этой азбучной молитвы был обнаружен среди рукописей бывшей Патриаршей библиотеки в сборнике, принадлежавшем патриарху Никону.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000108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Азбучная молитва святителя Константина </a:t>
            </a:r>
            <a:r>
              <a:rPr lang="ru-RU" dirty="0" err="1" smtClean="0"/>
              <a:t>Преславского</a:t>
            </a:r>
            <a:endParaRPr lang="ru-RU" dirty="0"/>
          </a:p>
        </p:txBody>
      </p:sp>
      <p:pic>
        <p:nvPicPr>
          <p:cNvPr id="8" name="Рисунок 7" descr="Рисунок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80" y="5357826"/>
            <a:ext cx="1127667" cy="128615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голки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428604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Азбучную молитву также называют </a:t>
            </a:r>
            <a:r>
              <a:rPr lang="ru-RU" sz="2800" b="1" dirty="0" smtClean="0">
                <a:solidFill>
                  <a:srgbClr val="0070C0"/>
                </a:solidFill>
              </a:rPr>
              <a:t>Толковой азбукой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71612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Тексты азбучных молитв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2071678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славили дела Божие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3071810"/>
            <a:ext cx="571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929066"/>
            <a:ext cx="3500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помогали выучить азбуку. </a:t>
            </a:r>
          </a:p>
        </p:txBody>
      </p:sp>
      <p:pic>
        <p:nvPicPr>
          <p:cNvPr id="12" name="Рисунок 11" descr="27_азбучная молитва.jpg"/>
          <p:cNvPicPr>
            <a:picLocks noChangeAspect="1"/>
          </p:cNvPicPr>
          <p:nvPr/>
        </p:nvPicPr>
        <p:blipFill>
          <a:blip r:embed="rId4"/>
          <a:srcRect l="3906" t="39583" r="42969" b="12500"/>
          <a:stretch>
            <a:fillRect/>
          </a:stretch>
        </p:blipFill>
        <p:spPr>
          <a:xfrm>
            <a:off x="357158" y="2714620"/>
            <a:ext cx="4857784" cy="328614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голки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472" y="1285860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Азбучные молитвы </a:t>
            </a:r>
            <a:r>
              <a:rPr lang="ru-RU" sz="2400" b="1" dirty="0" err="1" smtClean="0"/>
              <a:t>cоставлены</a:t>
            </a:r>
            <a:r>
              <a:rPr lang="ru-RU" sz="2400" b="1" dirty="0" smtClean="0"/>
              <a:t> таким образом, что </a:t>
            </a:r>
            <a:r>
              <a:rPr lang="ru-RU" sz="2400" b="1" dirty="0" smtClean="0">
                <a:solidFill>
                  <a:srgbClr val="C00000"/>
                </a:solidFill>
              </a:rPr>
              <a:t>начальные буквы строк </a:t>
            </a:r>
            <a:r>
              <a:rPr lang="ru-RU" sz="2400" b="1" dirty="0" smtClean="0"/>
              <a:t>(стихов) соответствуют порядку, в котором буквы расположены в азбуке.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000504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Такой поэтический прием называется </a:t>
            </a:r>
            <a:r>
              <a:rPr lang="ru-RU" sz="2400" b="1" dirty="0" smtClean="0">
                <a:solidFill>
                  <a:srgbClr val="C00000"/>
                </a:solidFill>
              </a:rPr>
              <a:t>акростих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4" name="Рисунок 13" descr="27_азбучная молитва.jpg"/>
          <p:cNvPicPr>
            <a:picLocks noChangeAspect="1"/>
          </p:cNvPicPr>
          <p:nvPr/>
        </p:nvPicPr>
        <p:blipFill>
          <a:blip r:embed="rId4"/>
          <a:srcRect l="50781" t="5208" r="3125" b="4166"/>
          <a:stretch>
            <a:fillRect/>
          </a:stretch>
        </p:blipFill>
        <p:spPr>
          <a:xfrm>
            <a:off x="4643438" y="357166"/>
            <a:ext cx="4214842" cy="621510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567</Words>
  <PresentationFormat>Экран (4:3)</PresentationFormat>
  <Paragraphs>80</Paragraphs>
  <Slides>24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Тертышникова</dc:creator>
  <cp:lastModifiedBy>Наталья Тертышникова</cp:lastModifiedBy>
  <cp:revision>91</cp:revision>
  <dcterms:modified xsi:type="dcterms:W3CDTF">2017-05-24T07:28:07Z</dcterms:modified>
</cp:coreProperties>
</file>